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446"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22BAB1-2271-4380-9A70-A46366FB485A}"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2892234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2BAB1-2271-4380-9A70-A46366FB485A}"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2495161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2BAB1-2271-4380-9A70-A46366FB485A}"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1371964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2BAB1-2271-4380-9A70-A46366FB485A}"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1048208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2BAB1-2271-4380-9A70-A46366FB485A}"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215098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22BAB1-2271-4380-9A70-A46366FB485A}"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423558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22BAB1-2271-4380-9A70-A46366FB485A}" type="datetimeFigureOut">
              <a:rPr lang="en-US" smtClean="0"/>
              <a:t>3/4/2015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2953835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22BAB1-2271-4380-9A70-A46366FB485A}" type="datetimeFigureOut">
              <a:rPr lang="en-US" smtClean="0"/>
              <a:t>3/4/2015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786962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2BAB1-2271-4380-9A70-A46366FB485A}" type="datetimeFigureOut">
              <a:rPr lang="en-US" smtClean="0"/>
              <a:t>3/4/2015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500876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2BAB1-2271-4380-9A70-A46366FB485A}"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206951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2BAB1-2271-4380-9A70-A46366FB485A}"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515AA3-E143-48A6-B6A3-340EFC366119}" type="slidenum">
              <a:rPr lang="en-US" smtClean="0"/>
              <a:t>‹#›</a:t>
            </a:fld>
            <a:endParaRPr lang="en-US"/>
          </a:p>
        </p:txBody>
      </p:sp>
    </p:spTree>
    <p:extLst>
      <p:ext uri="{BB962C8B-B14F-4D97-AF65-F5344CB8AC3E}">
        <p14:creationId xmlns:p14="http://schemas.microsoft.com/office/powerpoint/2010/main" val="1659666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22BAB1-2271-4380-9A70-A46366FB485A}" type="datetimeFigureOut">
              <a:rPr lang="en-US" smtClean="0"/>
              <a:t>3/4/2015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15AA3-E143-48A6-B6A3-340EFC366119}" type="slidenum">
              <a:rPr lang="en-US" smtClean="0"/>
              <a:t>‹#›</a:t>
            </a:fld>
            <a:endParaRPr lang="en-US"/>
          </a:p>
        </p:txBody>
      </p:sp>
    </p:spTree>
    <p:extLst>
      <p:ext uri="{BB962C8B-B14F-4D97-AF65-F5344CB8AC3E}">
        <p14:creationId xmlns:p14="http://schemas.microsoft.com/office/powerpoint/2010/main" val="2446581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png"/><Relationship Id="rId7"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EV3 Binary Bluetooth Functions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An Introduction to Brick-to-Brick Communication</a:t>
            </a:r>
          </a:p>
          <a:p>
            <a:endParaRPr lang="en-US" dirty="0"/>
          </a:p>
        </p:txBody>
      </p:sp>
      <p:grpSp>
        <p:nvGrpSpPr>
          <p:cNvPr id="4" name="Group 3"/>
          <p:cNvGrpSpPr/>
          <p:nvPr/>
        </p:nvGrpSpPr>
        <p:grpSpPr>
          <a:xfrm>
            <a:off x="155574" y="76198"/>
            <a:ext cx="8915446" cy="1219201"/>
            <a:chOff x="155574" y="76198"/>
            <a:chExt cx="8915446" cy="1219201"/>
          </a:xfrm>
        </p:grpSpPr>
        <p:pic>
          <p:nvPicPr>
            <p:cNvPr id="1026" name="Picture 2" descr="http://www.erichuang.com/uploads/1/4/8/2/14828090/4271580.png?187%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png-2.findicons.com/files/icons/1254/flurry_system/128/bluetooth_file_exch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842965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2"/>
          </p:nvPr>
        </p:nvSpPr>
        <p:spPr/>
        <p:txBody>
          <a:bodyPr>
            <a:normAutofit lnSpcReduction="10000"/>
          </a:bodyPr>
          <a:lstStyle/>
          <a:p>
            <a:r>
              <a:rPr lang="en-US" sz="1900" dirty="0" smtClean="0"/>
              <a:t>The </a:t>
            </a:r>
            <a:r>
              <a:rPr lang="en-US" sz="1900" dirty="0" err="1" smtClean="0"/>
              <a:t>pseudocode</a:t>
            </a:r>
            <a:r>
              <a:rPr lang="en-US" sz="1900" dirty="0" smtClean="0"/>
              <a:t> for the receiver program is as follows:</a:t>
            </a:r>
          </a:p>
          <a:p>
            <a:endParaRPr lang="en-US" sz="1900" dirty="0" smtClean="0"/>
          </a:p>
          <a:p>
            <a:r>
              <a:rPr lang="en-US" sz="1900" dirty="0" smtClean="0"/>
              <a:t>-In a forever loop, wait until a message saying Forward is received</a:t>
            </a:r>
          </a:p>
          <a:p>
            <a:endParaRPr lang="en-US" sz="1900" dirty="0" smtClean="0"/>
          </a:p>
          <a:p>
            <a:r>
              <a:rPr lang="en-US" sz="1900" dirty="0" smtClean="0"/>
              <a:t>-Then move forward unlimited</a:t>
            </a:r>
          </a:p>
          <a:p>
            <a:endParaRPr lang="en-US" sz="1900" dirty="0" smtClean="0"/>
          </a:p>
          <a:p>
            <a:r>
              <a:rPr lang="en-US" sz="1900" dirty="0" smtClean="0"/>
              <a:t>-Wait until a message saying Stop is received</a:t>
            </a:r>
          </a:p>
          <a:p>
            <a:endParaRPr lang="en-US" sz="1900" dirty="0" smtClean="0"/>
          </a:p>
          <a:p>
            <a:r>
              <a:rPr lang="en-US" sz="1900" dirty="0" smtClean="0"/>
              <a:t>-Stop movement forward</a:t>
            </a:r>
          </a:p>
          <a:p>
            <a:endParaRPr lang="en-US" dirty="0"/>
          </a:p>
        </p:txBody>
      </p:sp>
      <p:sp>
        <p:nvSpPr>
          <p:cNvPr id="7" name="Title 1"/>
          <p:cNvSpPr>
            <a:spLocks noGrp="1"/>
          </p:cNvSpPr>
          <p:nvPr>
            <p:ph type="title"/>
          </p:nvPr>
        </p:nvSpPr>
        <p:spPr>
          <a:xfrm>
            <a:off x="457200" y="274638"/>
            <a:ext cx="8229600" cy="1143000"/>
          </a:xfrm>
        </p:spPr>
        <p:txBody>
          <a:bodyPr anchor="ctr" anchorCtr="0">
            <a:normAutofit/>
          </a:bodyPr>
          <a:lstStyle/>
          <a:p>
            <a:pPr algn="ctr"/>
            <a:r>
              <a:rPr lang="en-US" sz="4400" b="0" dirty="0"/>
              <a:t>Programming the </a:t>
            </a:r>
            <a:r>
              <a:rPr lang="en-US" sz="4400" b="0" dirty="0" smtClean="0"/>
              <a:t>Receiver</a:t>
            </a:r>
            <a:endParaRPr lang="en-US" sz="4400" b="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4634" y="2971800"/>
            <a:ext cx="5182191" cy="1800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p:cNvGrpSpPr/>
          <p:nvPr/>
        </p:nvGrpSpPr>
        <p:grpSpPr>
          <a:xfrm>
            <a:off x="155574" y="76198"/>
            <a:ext cx="8915446" cy="1219201"/>
            <a:chOff x="155574" y="76198"/>
            <a:chExt cx="8915446" cy="1219201"/>
          </a:xfrm>
        </p:grpSpPr>
        <p:pic>
          <p:nvPicPr>
            <p:cNvPr id="8" name="Picture 2" descr="http://www.erichuang.com/uploads/1/4/8/2/14828090/4271580.png?187%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png-2.findicons.com/files/icons/1254/flurry_system/128/bluetooth_file_exchan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768814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Programming the </a:t>
            </a:r>
            <a:r>
              <a:rPr lang="en-US" dirty="0" smtClean="0"/>
              <a:t>Receiver</a:t>
            </a:r>
            <a:endParaRPr lang="en-US" dirty="0"/>
          </a:p>
        </p:txBody>
      </p:sp>
      <p:sp>
        <p:nvSpPr>
          <p:cNvPr id="4" name="Content Placeholder 3"/>
          <p:cNvSpPr>
            <a:spLocks noGrp="1"/>
          </p:cNvSpPr>
          <p:nvPr>
            <p:ph sz="half" idx="1"/>
          </p:nvPr>
        </p:nvSpPr>
        <p:spPr/>
        <p:txBody>
          <a:bodyPr>
            <a:normAutofit fontScale="85000" lnSpcReduction="20000"/>
          </a:bodyPr>
          <a:lstStyle/>
          <a:p>
            <a:r>
              <a:rPr lang="en-US" dirty="0"/>
              <a:t>Start with a forever loop</a:t>
            </a:r>
          </a:p>
          <a:p>
            <a:r>
              <a:rPr lang="en-US" dirty="0"/>
              <a:t>Inside the loop, add a wait block (receive message, compare to “Forward”)</a:t>
            </a:r>
          </a:p>
          <a:p>
            <a:r>
              <a:rPr lang="en-US" dirty="0"/>
              <a:t>Behind the wait block, add a movement block (forward, unlimited)</a:t>
            </a:r>
          </a:p>
          <a:p>
            <a:r>
              <a:rPr lang="en-US" dirty="0"/>
              <a:t>Behind the movement block, add a wait block (receive message, compare to “Stop”)</a:t>
            </a:r>
          </a:p>
          <a:p>
            <a:r>
              <a:rPr lang="en-US" dirty="0"/>
              <a:t>Behind the wait block, add a movement block (stop)</a:t>
            </a:r>
          </a:p>
        </p:txBody>
      </p:sp>
      <p:grpSp>
        <p:nvGrpSpPr>
          <p:cNvPr id="6" name="Group 5"/>
          <p:cNvGrpSpPr/>
          <p:nvPr/>
        </p:nvGrpSpPr>
        <p:grpSpPr>
          <a:xfrm>
            <a:off x="155574" y="76198"/>
            <a:ext cx="8915446" cy="1219201"/>
            <a:chOff x="155574" y="76198"/>
            <a:chExt cx="8915446" cy="1219201"/>
          </a:xfrm>
        </p:grpSpPr>
        <p:pic>
          <p:nvPicPr>
            <p:cNvPr id="7" name="Picture 2" descr="http://www.erichuang.com/uploads/1/4/8/2/14828090/4271580.png?187%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png-2.findicons.com/files/icons/1254/flurry_system/128/bluetooth_file_exch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29200" y="1543186"/>
            <a:ext cx="1408167" cy="1252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7367" y="1543186"/>
            <a:ext cx="2288352" cy="1252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08426" y="2795303"/>
            <a:ext cx="2860737" cy="1252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9200" y="4047419"/>
            <a:ext cx="3619191" cy="1252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10188" y="5299536"/>
            <a:ext cx="4057214" cy="1252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9438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Parting Thoughts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process can be used with any of the sensors except the gyro sensor and the rotation sensor in the motors due to the analog nature of the data collected there</a:t>
            </a:r>
          </a:p>
          <a:p>
            <a:r>
              <a:rPr lang="en-US" dirty="0" smtClean="0"/>
              <a:t>You can also use all the EV3 brick buttons</a:t>
            </a:r>
          </a:p>
          <a:p>
            <a:r>
              <a:rPr lang="en-US" dirty="0" smtClean="0"/>
              <a:t>It is a good idea to have each robot uniquely named to help keep things sorted out, should you need to debug any </a:t>
            </a:r>
            <a:r>
              <a:rPr lang="en-US" dirty="0" smtClean="0"/>
              <a:t>errors (don’t </a:t>
            </a:r>
            <a:r>
              <a:rPr lang="en-US" dirty="0" smtClean="0"/>
              <a:t>name them </a:t>
            </a:r>
            <a:r>
              <a:rPr lang="en-US" dirty="0"/>
              <a:t>EV3</a:t>
            </a:r>
            <a:r>
              <a:rPr lang="en-US" dirty="0" smtClean="0"/>
              <a:t>)</a:t>
            </a:r>
            <a:endParaRPr lang="en-US" dirty="0" smtClean="0"/>
          </a:p>
          <a:p>
            <a:r>
              <a:rPr lang="en-US" dirty="0" smtClean="0"/>
              <a:t>The text you send can be anything, but it’s good practice to use a text that let’s you or others know the purpose of the message</a:t>
            </a:r>
            <a:endParaRPr lang="en-US" dirty="0"/>
          </a:p>
        </p:txBody>
      </p:sp>
      <p:grpSp>
        <p:nvGrpSpPr>
          <p:cNvPr id="4" name="Group 3"/>
          <p:cNvGrpSpPr/>
          <p:nvPr/>
        </p:nvGrpSpPr>
        <p:grpSpPr>
          <a:xfrm>
            <a:off x="155574" y="76198"/>
            <a:ext cx="8915446" cy="1219201"/>
            <a:chOff x="155574" y="76198"/>
            <a:chExt cx="8915446" cy="1219201"/>
          </a:xfrm>
        </p:grpSpPr>
        <p:pic>
          <p:nvPicPr>
            <p:cNvPr id="5" name="Picture 2" descr="http://www.erichuang.com/uploads/1/4/8/2/14828090/4271580.png?187%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png-2.findicons.com/files/icons/1254/flurry_system/128/bluetooth_file_exch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436393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lnSpcReduction="10000"/>
          </a:bodyPr>
          <a:lstStyle/>
          <a:p>
            <a:r>
              <a:rPr lang="en-US" dirty="0" smtClean="0"/>
              <a:t>History of Bluetooth</a:t>
            </a:r>
          </a:p>
          <a:p>
            <a:r>
              <a:rPr lang="en-US" dirty="0" smtClean="0"/>
              <a:t>How Bluetooth Works</a:t>
            </a:r>
          </a:p>
          <a:p>
            <a:r>
              <a:rPr lang="en-US" dirty="0" smtClean="0"/>
              <a:t>Activating Bluetooth on the NXT Brick</a:t>
            </a:r>
          </a:p>
          <a:p>
            <a:r>
              <a:rPr lang="en-US" dirty="0" smtClean="0"/>
              <a:t>Disconnecting Bluetooth on the NXT Brick</a:t>
            </a:r>
          </a:p>
          <a:p>
            <a:r>
              <a:rPr lang="en-US" dirty="0" smtClean="0"/>
              <a:t>Programming Binary Bluetooth Commands</a:t>
            </a:r>
          </a:p>
          <a:p>
            <a:pPr lvl="1"/>
            <a:r>
              <a:rPr lang="en-US" dirty="0" smtClean="0"/>
              <a:t>Programming the Transmitter</a:t>
            </a:r>
          </a:p>
          <a:p>
            <a:pPr lvl="1"/>
            <a:r>
              <a:rPr lang="en-US" dirty="0" smtClean="0"/>
              <a:t>Programming the Receiver</a:t>
            </a:r>
          </a:p>
          <a:p>
            <a:r>
              <a:rPr lang="en-US" dirty="0" smtClean="0"/>
              <a:t>Parting Thoughts</a:t>
            </a:r>
          </a:p>
          <a:p>
            <a:endParaRPr lang="en-US" dirty="0"/>
          </a:p>
        </p:txBody>
      </p:sp>
      <p:grpSp>
        <p:nvGrpSpPr>
          <p:cNvPr id="4" name="Group 3"/>
          <p:cNvGrpSpPr/>
          <p:nvPr/>
        </p:nvGrpSpPr>
        <p:grpSpPr>
          <a:xfrm>
            <a:off x="155574" y="76198"/>
            <a:ext cx="8915446" cy="1219201"/>
            <a:chOff x="155574" y="76198"/>
            <a:chExt cx="8915446" cy="1219201"/>
          </a:xfrm>
        </p:grpSpPr>
        <p:pic>
          <p:nvPicPr>
            <p:cNvPr id="5" name="Picture 2" descr="http://www.erichuang.com/uploads/1/4/8/2/14828090/4271580.png?187%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png-2.findicons.com/files/icons/1254/flurry_system/128/bluetooth_file_exch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88307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Bluetooth</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Bluetooth was invented in 1994 by Ericsson, a Swedish telecommunications technology company.</a:t>
            </a:r>
          </a:p>
          <a:p>
            <a:r>
              <a:rPr lang="en-US" dirty="0" smtClean="0"/>
              <a:t>Named after </a:t>
            </a:r>
            <a:r>
              <a:rPr lang="en-US" dirty="0" err="1" smtClean="0"/>
              <a:t>Harald</a:t>
            </a:r>
            <a:r>
              <a:rPr lang="en-US" dirty="0" smtClean="0"/>
              <a:t> "Bluetooth" </a:t>
            </a:r>
            <a:r>
              <a:rPr lang="en-US" dirty="0" err="1" smtClean="0"/>
              <a:t>Gormsson</a:t>
            </a:r>
            <a:r>
              <a:rPr lang="en-US" dirty="0" smtClean="0"/>
              <a:t>,  an historical king of Denmark and Norway who united the peoples of those countries.</a:t>
            </a:r>
          </a:p>
          <a:p>
            <a:r>
              <a:rPr lang="en-US" dirty="0" smtClean="0"/>
              <a:t>The name was suggested in 1997 because it united several communication standards and it wasn’t yet used for a trademark</a:t>
            </a:r>
          </a:p>
          <a:p>
            <a:r>
              <a:rPr lang="en-US" dirty="0" smtClean="0"/>
              <a:t>The symbol for Bluetooth comes from combining the two runes that make up the initials of </a:t>
            </a:r>
            <a:r>
              <a:rPr lang="en-US" dirty="0" err="1" smtClean="0"/>
              <a:t>Harald</a:t>
            </a:r>
            <a:r>
              <a:rPr lang="en-US" dirty="0" smtClean="0"/>
              <a:t> Bluetooth</a:t>
            </a:r>
          </a:p>
          <a:p>
            <a:endParaRPr lang="en-US" dirty="0"/>
          </a:p>
        </p:txBody>
      </p:sp>
      <p:pic>
        <p:nvPicPr>
          <p:cNvPr id="4" name="Picture 2" descr="http://t1.gstatic.com/images?q=tbn:ANd9GcRaqbCwnE1Q3Fx0shJHeOP6qdUxgDJLXwQQQ01fIFDis32rKUSox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5562600"/>
            <a:ext cx="2238375" cy="1104901"/>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155574" y="76198"/>
            <a:ext cx="8915446" cy="1219201"/>
            <a:chOff x="155574" y="76198"/>
            <a:chExt cx="8915446" cy="1219201"/>
          </a:xfrm>
        </p:grpSpPr>
        <p:pic>
          <p:nvPicPr>
            <p:cNvPr id="6" name="Picture 2" descr="http://www.erichuang.com/uploads/1/4/8/2/14828090/4271580.png?187%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png-2.findicons.com/files/icons/1254/flurry_system/128/bluetooth_file_exchan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0548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Bluetooth Works</a:t>
            </a:r>
            <a:endParaRPr lang="en-US" dirty="0"/>
          </a:p>
        </p:txBody>
      </p:sp>
      <p:sp>
        <p:nvSpPr>
          <p:cNvPr id="3" name="Content Placeholder 2"/>
          <p:cNvSpPr>
            <a:spLocks noGrp="1"/>
          </p:cNvSpPr>
          <p:nvPr>
            <p:ph idx="1"/>
          </p:nvPr>
        </p:nvSpPr>
        <p:spPr/>
        <p:txBody>
          <a:bodyPr>
            <a:normAutofit lnSpcReduction="10000"/>
          </a:bodyPr>
          <a:lstStyle/>
          <a:p>
            <a:r>
              <a:rPr lang="en-US" dirty="0" smtClean="0"/>
              <a:t>Bluetooth uses radio frequencies dedicated for Industrial, Scientific, or Medical (ISM) purposes.</a:t>
            </a:r>
          </a:p>
          <a:p>
            <a:r>
              <a:rPr lang="en-US" dirty="0" smtClean="0"/>
              <a:t>Operating at frequencies between 2.4 to 2.485 GHz</a:t>
            </a:r>
          </a:p>
          <a:p>
            <a:r>
              <a:rPr lang="en-US" dirty="0" smtClean="0"/>
              <a:t>Has a master-slave </a:t>
            </a:r>
            <a:r>
              <a:rPr lang="en-US" dirty="0" err="1" smtClean="0"/>
              <a:t>piconet</a:t>
            </a:r>
            <a:r>
              <a:rPr lang="en-US" dirty="0" smtClean="0"/>
              <a:t> architecture where one device is the master that can interact with up to 7 slave devices.  In the EV3 system there are a maximum of 7 slave devices</a:t>
            </a:r>
            <a:endParaRPr lang="en-US" dirty="0"/>
          </a:p>
        </p:txBody>
      </p:sp>
      <p:grpSp>
        <p:nvGrpSpPr>
          <p:cNvPr id="4" name="Group 3"/>
          <p:cNvGrpSpPr/>
          <p:nvPr/>
        </p:nvGrpSpPr>
        <p:grpSpPr>
          <a:xfrm>
            <a:off x="155574" y="76198"/>
            <a:ext cx="8915446" cy="1219201"/>
            <a:chOff x="155574" y="76198"/>
            <a:chExt cx="8915446" cy="1219201"/>
          </a:xfrm>
        </p:grpSpPr>
        <p:pic>
          <p:nvPicPr>
            <p:cNvPr id="5" name="Picture 2" descr="http://www.erichuang.com/uploads/1/4/8/2/14828090/4271580.png?187%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png-2.findicons.com/files/icons/1254/flurry_system/128/bluetooth_file_exch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66090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373" y="274638"/>
            <a:ext cx="6702428" cy="1143000"/>
          </a:xfrm>
        </p:spPr>
        <p:txBody>
          <a:bodyPr>
            <a:normAutofit fontScale="90000"/>
          </a:bodyPr>
          <a:lstStyle/>
          <a:p>
            <a:r>
              <a:rPr lang="en-US" dirty="0" smtClean="0"/>
              <a:t>Activating Bluetooth on the EV3 Brick</a:t>
            </a:r>
            <a:endParaRPr lang="en-US" dirty="0"/>
          </a:p>
        </p:txBody>
      </p:sp>
      <p:sp>
        <p:nvSpPr>
          <p:cNvPr id="4" name="Content Placeholder 3"/>
          <p:cNvSpPr>
            <a:spLocks noGrp="1"/>
          </p:cNvSpPr>
          <p:nvPr>
            <p:ph sz="half" idx="1"/>
          </p:nvPr>
        </p:nvSpPr>
        <p:spPr/>
        <p:txBody>
          <a:bodyPr>
            <a:normAutofit fontScale="77500" lnSpcReduction="20000"/>
          </a:bodyPr>
          <a:lstStyle/>
          <a:p>
            <a:r>
              <a:rPr lang="en-US" dirty="0" smtClean="0"/>
              <a:t>1) Go to the settings menu, press the middle button</a:t>
            </a:r>
          </a:p>
          <a:p>
            <a:r>
              <a:rPr lang="en-US" dirty="0" smtClean="0"/>
              <a:t>Scroll to Bluetooth, press middle button</a:t>
            </a:r>
          </a:p>
          <a:p>
            <a:r>
              <a:rPr lang="en-US" dirty="0" smtClean="0"/>
              <a:t>2) Scroll to Bluetooth with the power symbol next to it, press the middle button</a:t>
            </a:r>
          </a:p>
          <a:p>
            <a:r>
              <a:rPr lang="en-US" dirty="0" smtClean="0"/>
              <a:t>3) To connect to another brick go back into the Bluetooth menu and  scroll to connections</a:t>
            </a:r>
          </a:p>
          <a:p>
            <a:r>
              <a:rPr lang="en-US" dirty="0" smtClean="0"/>
              <a:t>4) Select Search, once the search is done select the device you want to connect to and press the middle button</a:t>
            </a:r>
            <a:endParaRPr lang="en-US" dirty="0"/>
          </a:p>
        </p:txBody>
      </p:sp>
      <p:pic>
        <p:nvPicPr>
          <p:cNvPr id="1026" name="Picture 2" descr="C:\Users\mjones\Desktop\Connect a Host Computer Running Windows to an EV3 Brick Using Bluetooth - MATLAB &amp; Simulink_files\bt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219200"/>
            <a:ext cx="2546350" cy="182785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jones\Desktop\Connect a Host Computer Running Windows to an EV3 Brick Using Bluetooth - MATLAB &amp; Simulink_files\bt_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997068"/>
            <a:ext cx="2546350" cy="181226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mjones\Desktop\Connect a Host Computer Running Windows to an EV3 Brick Using Bluetooth - MATLAB &amp; Simulink_files\bt_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8800" y="3123253"/>
            <a:ext cx="2546350" cy="1807274"/>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55574" y="76198"/>
            <a:ext cx="8915446" cy="1219201"/>
            <a:chOff x="155574" y="76198"/>
            <a:chExt cx="8915446" cy="1219201"/>
          </a:xfrm>
        </p:grpSpPr>
        <p:pic>
          <p:nvPicPr>
            <p:cNvPr id="9" name="Picture 2" descr="http://www.erichuang.com/uploads/1/4/8/2/14828090/4271580.png?187%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http://png-2.findicons.com/files/icons/1254/flurry_system/128/bluetooth_file_exchang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TextBox 5"/>
          <p:cNvSpPr txBox="1"/>
          <p:nvPr/>
        </p:nvSpPr>
        <p:spPr>
          <a:xfrm>
            <a:off x="5254686" y="1459468"/>
            <a:ext cx="301686" cy="369332"/>
          </a:xfrm>
          <a:prstGeom prst="rect">
            <a:avLst/>
          </a:prstGeom>
          <a:noFill/>
        </p:spPr>
        <p:txBody>
          <a:bodyPr wrap="none" rtlCol="0">
            <a:spAutoFit/>
          </a:bodyPr>
          <a:lstStyle/>
          <a:p>
            <a:r>
              <a:rPr lang="en-US" dirty="0" smtClean="0"/>
              <a:t>1</a:t>
            </a:r>
            <a:endParaRPr lang="en-US" dirty="0"/>
          </a:p>
        </p:txBody>
      </p:sp>
      <p:sp>
        <p:nvSpPr>
          <p:cNvPr id="7" name="TextBox 6"/>
          <p:cNvSpPr txBox="1"/>
          <p:nvPr/>
        </p:nvSpPr>
        <p:spPr>
          <a:xfrm>
            <a:off x="5254686" y="3256002"/>
            <a:ext cx="301686" cy="369332"/>
          </a:xfrm>
          <a:prstGeom prst="rect">
            <a:avLst/>
          </a:prstGeom>
          <a:noFill/>
        </p:spPr>
        <p:txBody>
          <a:bodyPr wrap="none" rtlCol="0">
            <a:spAutoFit/>
          </a:bodyPr>
          <a:lstStyle/>
          <a:p>
            <a:r>
              <a:rPr lang="en-US" dirty="0" smtClean="0"/>
              <a:t>2</a:t>
            </a:r>
            <a:endParaRPr lang="en-US" dirty="0"/>
          </a:p>
        </p:txBody>
      </p:sp>
      <p:sp>
        <p:nvSpPr>
          <p:cNvPr id="11" name="TextBox 10"/>
          <p:cNvSpPr txBox="1"/>
          <p:nvPr/>
        </p:nvSpPr>
        <p:spPr>
          <a:xfrm>
            <a:off x="5254686" y="5175092"/>
            <a:ext cx="301686" cy="369332"/>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1723243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Disconnecting Bluetooth on the EV3 Brick</a:t>
            </a:r>
            <a:endParaRPr lang="en-US" dirty="0"/>
          </a:p>
        </p:txBody>
      </p:sp>
      <p:sp>
        <p:nvSpPr>
          <p:cNvPr id="4" name="Content Placeholder 3"/>
          <p:cNvSpPr>
            <a:spLocks noGrp="1"/>
          </p:cNvSpPr>
          <p:nvPr>
            <p:ph idx="1"/>
          </p:nvPr>
        </p:nvSpPr>
        <p:spPr/>
        <p:txBody>
          <a:bodyPr>
            <a:normAutofit/>
          </a:bodyPr>
          <a:lstStyle/>
          <a:p>
            <a:r>
              <a:rPr lang="en-US" dirty="0"/>
              <a:t>1) Scroll </a:t>
            </a:r>
            <a:r>
              <a:rPr lang="en-US" dirty="0" smtClean="0"/>
              <a:t>to </a:t>
            </a:r>
            <a:r>
              <a:rPr lang="en-US" dirty="0"/>
              <a:t>Bluetooth, press </a:t>
            </a:r>
            <a:r>
              <a:rPr lang="en-US" dirty="0" smtClean="0"/>
              <a:t>middle button</a:t>
            </a:r>
            <a:endParaRPr lang="en-US" dirty="0"/>
          </a:p>
          <a:p>
            <a:r>
              <a:rPr lang="en-US" dirty="0"/>
              <a:t>2) </a:t>
            </a:r>
            <a:r>
              <a:rPr lang="en-US" dirty="0" smtClean="0"/>
              <a:t>Scroll </a:t>
            </a:r>
            <a:r>
              <a:rPr lang="en-US" dirty="0"/>
              <a:t>to connections, press </a:t>
            </a:r>
            <a:r>
              <a:rPr lang="en-US" dirty="0" smtClean="0"/>
              <a:t>middle </a:t>
            </a:r>
            <a:r>
              <a:rPr lang="en-US" dirty="0"/>
              <a:t>button</a:t>
            </a:r>
          </a:p>
          <a:p>
            <a:r>
              <a:rPr lang="en-US" dirty="0"/>
              <a:t>3) Select connection you want to sever, </a:t>
            </a:r>
            <a:r>
              <a:rPr lang="en-US" dirty="0" smtClean="0"/>
              <a:t>select disconnect and press middle </a:t>
            </a:r>
            <a:r>
              <a:rPr lang="en-US" dirty="0"/>
              <a:t>button </a:t>
            </a:r>
            <a:r>
              <a:rPr lang="en-US" dirty="0" smtClean="0"/>
              <a:t>to </a:t>
            </a:r>
            <a:r>
              <a:rPr lang="en-US" dirty="0"/>
              <a:t>disconnect</a:t>
            </a:r>
          </a:p>
          <a:p>
            <a:r>
              <a:rPr lang="en-US" dirty="0"/>
              <a:t>4) Once done, there will be a half diamond in the upper left corner next to the Bluetooth symbol</a:t>
            </a:r>
          </a:p>
        </p:txBody>
      </p:sp>
      <p:grpSp>
        <p:nvGrpSpPr>
          <p:cNvPr id="6" name="Group 5"/>
          <p:cNvGrpSpPr/>
          <p:nvPr/>
        </p:nvGrpSpPr>
        <p:grpSpPr>
          <a:xfrm>
            <a:off x="155574" y="76198"/>
            <a:ext cx="8915446" cy="1219201"/>
            <a:chOff x="155574" y="76198"/>
            <a:chExt cx="8915446" cy="1219201"/>
          </a:xfrm>
        </p:grpSpPr>
        <p:pic>
          <p:nvPicPr>
            <p:cNvPr id="7" name="Picture 2" descr="http://www.erichuang.com/uploads/1/4/8/2/14828090/4271580.png?187%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png-2.findicons.com/files/icons/1254/flurry_system/128/bluetooth_file_exch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5939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Programming Binary Bluetooth Commands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Binary commands refer to commands that have two settings, on or off</a:t>
            </a:r>
          </a:p>
          <a:p>
            <a:r>
              <a:rPr lang="en-US" dirty="0" smtClean="0"/>
              <a:t>For this example we will use the touch sensor on one brick to make another brick with motors move forward </a:t>
            </a:r>
          </a:p>
          <a:p>
            <a:r>
              <a:rPr lang="en-US" dirty="0" smtClean="0"/>
              <a:t>The master brick will be the transmitter, and the slave brick will be the receiver</a:t>
            </a:r>
          </a:p>
          <a:p>
            <a:r>
              <a:rPr lang="en-US" dirty="0" smtClean="0"/>
              <a:t>Start off by creating the transmitter program in the first tab, open another tab for the receiver program</a:t>
            </a:r>
            <a:endParaRPr lang="en-US" dirty="0"/>
          </a:p>
        </p:txBody>
      </p:sp>
      <p:grpSp>
        <p:nvGrpSpPr>
          <p:cNvPr id="4" name="Group 3"/>
          <p:cNvGrpSpPr/>
          <p:nvPr/>
        </p:nvGrpSpPr>
        <p:grpSpPr>
          <a:xfrm>
            <a:off x="155574" y="76198"/>
            <a:ext cx="8915446" cy="1219201"/>
            <a:chOff x="155574" y="76198"/>
            <a:chExt cx="8915446" cy="1219201"/>
          </a:xfrm>
        </p:grpSpPr>
        <p:pic>
          <p:nvPicPr>
            <p:cNvPr id="5" name="Picture 2" descr="http://www.erichuang.com/uploads/1/4/8/2/14828090/4271580.png?187%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png-2.findicons.com/files/icons/1254/flurry_system/128/bluetooth_file_exch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41438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2"/>
          </p:nvPr>
        </p:nvSpPr>
        <p:spPr/>
        <p:txBody>
          <a:bodyPr>
            <a:normAutofit lnSpcReduction="10000"/>
          </a:bodyPr>
          <a:lstStyle/>
          <a:p>
            <a:r>
              <a:rPr lang="en-US" sz="1900" dirty="0" smtClean="0"/>
              <a:t>The </a:t>
            </a:r>
            <a:r>
              <a:rPr lang="en-US" sz="1900" dirty="0" err="1" smtClean="0"/>
              <a:t>pseudocode</a:t>
            </a:r>
            <a:r>
              <a:rPr lang="en-US" sz="1900" dirty="0" smtClean="0"/>
              <a:t> for the transmitter program is as follows:</a:t>
            </a:r>
          </a:p>
          <a:p>
            <a:endParaRPr lang="en-US" sz="1900" dirty="0" smtClean="0"/>
          </a:p>
          <a:p>
            <a:r>
              <a:rPr lang="en-US" sz="1900" dirty="0" smtClean="0"/>
              <a:t>-In a forever loop, wait until button 1 is pressed</a:t>
            </a:r>
          </a:p>
          <a:p>
            <a:endParaRPr lang="en-US" sz="1900" dirty="0" smtClean="0"/>
          </a:p>
          <a:p>
            <a:r>
              <a:rPr lang="en-US" sz="1900" dirty="0" smtClean="0"/>
              <a:t>-Send a  Bluetooth message saying Forward</a:t>
            </a:r>
          </a:p>
          <a:p>
            <a:endParaRPr lang="en-US" sz="1900" dirty="0" smtClean="0"/>
          </a:p>
          <a:p>
            <a:r>
              <a:rPr lang="en-US" sz="1900" dirty="0" smtClean="0"/>
              <a:t>-Repeat this until button 1 is released</a:t>
            </a:r>
          </a:p>
          <a:p>
            <a:endParaRPr lang="en-US" sz="1900" dirty="0" smtClean="0"/>
          </a:p>
          <a:p>
            <a:r>
              <a:rPr lang="en-US" sz="1900" dirty="0" smtClean="0"/>
              <a:t>-Send a  Bluetooth message saying Stop</a:t>
            </a:r>
          </a:p>
          <a:p>
            <a:endParaRPr lang="en-US" dirty="0"/>
          </a:p>
        </p:txBody>
      </p:sp>
      <p:sp>
        <p:nvSpPr>
          <p:cNvPr id="9" name="Title 1"/>
          <p:cNvSpPr>
            <a:spLocks noGrp="1"/>
          </p:cNvSpPr>
          <p:nvPr>
            <p:ph type="title"/>
          </p:nvPr>
        </p:nvSpPr>
        <p:spPr>
          <a:xfrm>
            <a:off x="457200" y="274638"/>
            <a:ext cx="8229600" cy="1143000"/>
          </a:xfrm>
        </p:spPr>
        <p:txBody>
          <a:bodyPr anchor="ctr" anchorCtr="0">
            <a:normAutofit/>
          </a:bodyPr>
          <a:lstStyle/>
          <a:p>
            <a:pPr algn="ctr"/>
            <a:r>
              <a:rPr lang="en-US" sz="4400" b="0" dirty="0" smtClean="0"/>
              <a:t>Programming the Transmitter</a:t>
            </a:r>
            <a:endParaRPr lang="en-US" sz="4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2092" y="2743200"/>
            <a:ext cx="5429250" cy="18466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p:cNvGrpSpPr/>
          <p:nvPr/>
        </p:nvGrpSpPr>
        <p:grpSpPr>
          <a:xfrm>
            <a:off x="155574" y="76198"/>
            <a:ext cx="8915446" cy="1219201"/>
            <a:chOff x="155574" y="76198"/>
            <a:chExt cx="8915446" cy="1219201"/>
          </a:xfrm>
        </p:grpSpPr>
        <p:pic>
          <p:nvPicPr>
            <p:cNvPr id="6" name="Picture 2" descr="http://www.erichuang.com/uploads/1/4/8/2/14828090/4271580.png?187%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png-2.findicons.com/files/icons/1254/flurry_system/128/bluetooth_file_exchan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292685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Programming the Transmitter</a:t>
            </a:r>
            <a:endParaRPr lang="en-US" dirty="0"/>
          </a:p>
        </p:txBody>
      </p:sp>
      <p:sp>
        <p:nvSpPr>
          <p:cNvPr id="4" name="Content Placeholder 3"/>
          <p:cNvSpPr>
            <a:spLocks noGrp="1"/>
          </p:cNvSpPr>
          <p:nvPr>
            <p:ph sz="half" idx="1"/>
          </p:nvPr>
        </p:nvSpPr>
        <p:spPr/>
        <p:txBody>
          <a:bodyPr>
            <a:normAutofit fontScale="85000" lnSpcReduction="20000"/>
          </a:bodyPr>
          <a:lstStyle/>
          <a:p>
            <a:r>
              <a:rPr lang="en-US" dirty="0"/>
              <a:t>Start with a forever loop</a:t>
            </a:r>
          </a:p>
          <a:p>
            <a:r>
              <a:rPr lang="en-US" dirty="0"/>
              <a:t>Inside the loop, add a wait block for a touch sensor (pressed, port 1)</a:t>
            </a:r>
          </a:p>
          <a:p>
            <a:r>
              <a:rPr lang="en-US" dirty="0"/>
              <a:t>Add a touch sensor loop next to the wait block (released, port 1)</a:t>
            </a:r>
          </a:p>
          <a:p>
            <a:r>
              <a:rPr lang="en-US" dirty="0"/>
              <a:t>Inside the sensor loop, add a send message block (text, “Forward</a:t>
            </a:r>
            <a:r>
              <a:rPr lang="en-US" dirty="0" smtClean="0"/>
              <a:t>”)</a:t>
            </a:r>
            <a:endParaRPr lang="en-US" dirty="0"/>
          </a:p>
          <a:p>
            <a:r>
              <a:rPr lang="en-US" dirty="0"/>
              <a:t>Add a send message block behind the sensor loop (text, “Stop</a:t>
            </a:r>
            <a:r>
              <a:rPr lang="en-US" dirty="0" smtClean="0"/>
              <a:t>”)</a:t>
            </a:r>
            <a:endParaRPr lang="en-US" dirty="0"/>
          </a:p>
          <a:p>
            <a:endParaRPr lang="en-US" dirty="0"/>
          </a:p>
        </p:txBody>
      </p:sp>
      <p:grpSp>
        <p:nvGrpSpPr>
          <p:cNvPr id="6" name="Group 5"/>
          <p:cNvGrpSpPr/>
          <p:nvPr/>
        </p:nvGrpSpPr>
        <p:grpSpPr>
          <a:xfrm>
            <a:off x="155574" y="76198"/>
            <a:ext cx="8915446" cy="1219201"/>
            <a:chOff x="155574" y="76198"/>
            <a:chExt cx="8915446" cy="1219201"/>
          </a:xfrm>
        </p:grpSpPr>
        <p:pic>
          <p:nvPicPr>
            <p:cNvPr id="7" name="Picture 2" descr="http://www.erichuang.com/uploads/1/4/8/2/14828090/4271580.png?187%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52400"/>
              <a:ext cx="10667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png-2.findicons.com/files/icons/1254/flurry_system/128/bluetooth_file_exch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820" y="76198"/>
              <a:ext cx="1219200" cy="1219201"/>
            </a:xfrm>
            <a:prstGeom prst="rect">
              <a:avLst/>
            </a:prstGeom>
            <a:noFill/>
            <a:extLst>
              <a:ext uri="{909E8E84-426E-40DD-AFC4-6F175D3DCCD1}">
                <a14:hiddenFill xmlns:a14="http://schemas.microsoft.com/office/drawing/2010/main">
                  <a:solidFill>
                    <a:srgbClr val="FFFFFF"/>
                  </a:solidFill>
                </a14:hiddenFill>
              </a:ext>
            </a:extLst>
          </p:spPr>
        </p:pic>
      </p:gr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524000"/>
            <a:ext cx="1752600" cy="117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3907" y="1524000"/>
            <a:ext cx="2070191" cy="117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717" y="2697950"/>
            <a:ext cx="2831758" cy="117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66332" y="3871900"/>
            <a:ext cx="3134527" cy="117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84224" y="5045850"/>
            <a:ext cx="3698743" cy="1173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670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TotalTime>
  <Words>698</Words>
  <Application>Microsoft Office PowerPoint</Application>
  <PresentationFormat>On-screen Show (4:3)</PresentationFormat>
  <Paragraphs>76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EV3 Binary Bluetooth Functions</vt:lpstr>
      <vt:lpstr>Overview</vt:lpstr>
      <vt:lpstr>History of Bluetooth</vt:lpstr>
      <vt:lpstr>How Bluetooth Works</vt:lpstr>
      <vt:lpstr>Activating Bluetooth on the EV3 Brick</vt:lpstr>
      <vt:lpstr>Disconnecting Bluetooth on the EV3 Brick</vt:lpstr>
      <vt:lpstr>Programming Binary Bluetooth Commands</vt:lpstr>
      <vt:lpstr>Programming the Transmitter</vt:lpstr>
      <vt:lpstr>Programming the Transmitter</vt:lpstr>
      <vt:lpstr>Programming the Receiver</vt:lpstr>
      <vt:lpstr>Programming the Receiver</vt:lpstr>
      <vt:lpstr>Parting Thoughts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EV3 Binary Bluetooth Functions</dc:title>
  <dc:creator>osdadmin</dc:creator>
  <cp:lastModifiedBy>osdadmin</cp:lastModifiedBy>
  <cp:revision>17</cp:revision>
  <dcterms:created xsi:type="dcterms:W3CDTF">2014-10-16T18:41:57Z</dcterms:created>
  <dcterms:modified xsi:type="dcterms:W3CDTF">2015-03-04T17:02:41Z</dcterms:modified>
</cp:coreProperties>
</file>